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6" r:id="rId4"/>
    <p:sldId id="258" r:id="rId5"/>
    <p:sldId id="259" r:id="rId6"/>
    <p:sldId id="271" r:id="rId7"/>
    <p:sldId id="260" r:id="rId8"/>
    <p:sldId id="272" r:id="rId9"/>
    <p:sldId id="273" r:id="rId10"/>
    <p:sldId id="274" r:id="rId11"/>
    <p:sldId id="261" r:id="rId12"/>
    <p:sldId id="262" r:id="rId13"/>
    <p:sldId id="267" r:id="rId14"/>
    <p:sldId id="268" r:id="rId15"/>
    <p:sldId id="269" r:id="rId16"/>
    <p:sldId id="270"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4A71C9-3085-4C98-A32E-9BFC65EB537A}" type="datetimeFigureOut">
              <a:rPr lang="en-US" smtClean="0"/>
              <a:t>6/26/2012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6752B73-6729-412D-8B56-F94659FDB5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4A71C9-3085-4C98-A32E-9BFC65EB537A}" type="datetimeFigureOut">
              <a:rPr lang="en-US" smtClean="0"/>
              <a:t>6/26/2012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752B73-6729-412D-8B56-F94659FDB5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4A71C9-3085-4C98-A32E-9BFC65EB537A}" type="datetimeFigureOut">
              <a:rPr lang="en-US" smtClean="0"/>
              <a:t>6/26/2012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752B73-6729-412D-8B56-F94659FDB5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4A71C9-3085-4C98-A32E-9BFC65EB537A}" type="datetimeFigureOut">
              <a:rPr lang="en-US" smtClean="0"/>
              <a:t>6/26/2012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752B73-6729-412D-8B56-F94659FDB58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94A71C9-3085-4C98-A32E-9BFC65EB537A}" type="datetimeFigureOut">
              <a:rPr lang="en-US" smtClean="0"/>
              <a:t>6/26/2012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752B73-6729-412D-8B56-F94659FDB58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4A71C9-3085-4C98-A32E-9BFC65EB537A}" type="datetimeFigureOut">
              <a:rPr lang="en-US" smtClean="0"/>
              <a:t>6/26/2012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6752B73-6729-412D-8B56-F94659FDB58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4A71C9-3085-4C98-A32E-9BFC65EB537A}" type="datetimeFigureOut">
              <a:rPr lang="en-US" smtClean="0"/>
              <a:t>6/26/2012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6752B73-6729-412D-8B56-F94659FDB5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94A71C9-3085-4C98-A32E-9BFC65EB537A}" type="datetimeFigureOut">
              <a:rPr lang="en-US" smtClean="0"/>
              <a:t>6/26/2012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6752B73-6729-412D-8B56-F94659FDB58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94A71C9-3085-4C98-A32E-9BFC65EB537A}" type="datetimeFigureOut">
              <a:rPr lang="en-US" smtClean="0"/>
              <a:t>6/26/2012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6752B73-6729-412D-8B56-F94659FDB5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94A71C9-3085-4C98-A32E-9BFC65EB537A}" type="datetimeFigureOut">
              <a:rPr lang="en-US" smtClean="0"/>
              <a:t>6/26/2012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6752B73-6729-412D-8B56-F94659FDB5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94A71C9-3085-4C98-A32E-9BFC65EB537A}" type="datetimeFigureOut">
              <a:rPr lang="en-US" smtClean="0"/>
              <a:t>6/26/2012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6752B73-6729-412D-8B56-F94659FDB58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4A71C9-3085-4C98-A32E-9BFC65EB537A}" type="datetimeFigureOut">
              <a:rPr lang="en-US" smtClean="0"/>
              <a:t>6/26/2012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752B73-6729-412D-8B56-F94659FDB5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ictionary.reference.com/browse/flamenco" TargetMode="External"/><Relationship Id="rId2" Type="http://schemas.openxmlformats.org/officeDocument/2006/relationships/hyperlink" Target="http://dictionary.reference.com/browse/Flem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2210761"/>
          </a:xfrm>
        </p:spPr>
        <p:txBody>
          <a:bodyPr>
            <a:normAutofit/>
          </a:bodyPr>
          <a:lstStyle/>
          <a:p>
            <a:pPr algn="ctr"/>
            <a:r>
              <a:rPr lang="en-US" sz="6000" b="1" dirty="0" smtClean="0">
                <a:solidFill>
                  <a:schemeClr val="tx1"/>
                </a:solidFill>
              </a:rPr>
              <a:t>Chapter 2</a:t>
            </a:r>
            <a:br>
              <a:rPr lang="en-US" sz="6000" b="1" dirty="0" smtClean="0">
                <a:solidFill>
                  <a:schemeClr val="tx1"/>
                </a:solidFill>
              </a:rPr>
            </a:br>
            <a:r>
              <a:rPr lang="en-US" sz="6000" b="1" dirty="0" smtClean="0">
                <a:solidFill>
                  <a:schemeClr val="tx1"/>
                </a:solidFill>
              </a:rPr>
              <a:t>Vocabulary</a:t>
            </a:r>
            <a:endParaRPr lang="en-US" sz="6000" b="1" dirty="0">
              <a:solidFill>
                <a:schemeClr val="tx1"/>
              </a:solidFill>
            </a:endParaRPr>
          </a:p>
        </p:txBody>
      </p:sp>
      <p:sp>
        <p:nvSpPr>
          <p:cNvPr id="3" name="Subtitle 2"/>
          <p:cNvSpPr>
            <a:spLocks noGrp="1"/>
          </p:cNvSpPr>
          <p:nvPr>
            <p:ph type="subTitle" idx="1"/>
          </p:nvPr>
        </p:nvSpPr>
        <p:spPr/>
        <p:txBody>
          <a:bodyPr>
            <a:normAutofit/>
          </a:bodyPr>
          <a:lstStyle/>
          <a:p>
            <a:r>
              <a:rPr lang="en-US" sz="4000" b="1" dirty="0" smtClean="0">
                <a:solidFill>
                  <a:schemeClr val="tx1"/>
                </a:solidFill>
              </a:rPr>
              <a:t>Tanner &amp; Andres</a:t>
            </a:r>
            <a:endParaRPr lang="en-US" sz="4000" b="1" dirty="0">
              <a:solidFill>
                <a:schemeClr val="tx1"/>
              </a:solidFill>
            </a:endParaRPr>
          </a:p>
        </p:txBody>
      </p:sp>
    </p:spTree>
    <p:extLst>
      <p:ext uri="{BB962C8B-B14F-4D97-AF65-F5344CB8AC3E}">
        <p14:creationId xmlns:p14="http://schemas.microsoft.com/office/powerpoint/2010/main" val="335332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err="1"/>
              <a:t>fla·min·go</a:t>
            </a:r>
            <a:endParaRPr lang="en-US" b="1" dirty="0"/>
          </a:p>
          <a:p>
            <a:r>
              <a:rPr lang="en-US" dirty="0" smtClean="0"/>
              <a:t>/</a:t>
            </a:r>
            <a:r>
              <a:rPr lang="en-US" dirty="0" err="1"/>
              <a:t>fləˈmɪŋgoʊ</a:t>
            </a:r>
            <a:r>
              <a:rPr lang="en-US" dirty="0"/>
              <a:t>/ Show Spelled[</a:t>
            </a:r>
            <a:r>
              <a:rPr lang="en-US" dirty="0" err="1"/>
              <a:t>fluh-ming-goh</a:t>
            </a:r>
            <a:r>
              <a:rPr lang="en-US" dirty="0"/>
              <a:t>] Show IPA </a:t>
            </a:r>
          </a:p>
          <a:p>
            <a:r>
              <a:rPr lang="en-US" dirty="0"/>
              <a:t>noun, plural </a:t>
            </a:r>
            <a:r>
              <a:rPr lang="en-US" dirty="0" err="1"/>
              <a:t>fla·min·gos</a:t>
            </a:r>
            <a:r>
              <a:rPr lang="en-US" dirty="0"/>
              <a:t>,</a:t>
            </a:r>
            <a:r>
              <a:rPr lang="en-US" dirty="0"/>
              <a:t> </a:t>
            </a:r>
            <a:r>
              <a:rPr lang="en-US" dirty="0" err="1"/>
              <a:t>fla·min·goes</a:t>
            </a:r>
            <a:r>
              <a:rPr lang="en-US" dirty="0"/>
              <a:t>. any of several aquatic </a:t>
            </a:r>
            <a:r>
              <a:rPr lang="en-US" dirty="0"/>
              <a:t>birds</a:t>
            </a:r>
            <a:r>
              <a:rPr lang="en-US" dirty="0"/>
              <a:t> of the family </a:t>
            </a:r>
            <a:r>
              <a:rPr lang="en-US" dirty="0" err="1"/>
              <a:t>Phoenicopteridae</a:t>
            </a:r>
            <a:r>
              <a:rPr lang="en-US" dirty="0"/>
              <a:t>, having very long legs and neck, </a:t>
            </a:r>
            <a:r>
              <a:rPr lang="en-US" dirty="0"/>
              <a:t>webbed</a:t>
            </a:r>
            <a:r>
              <a:rPr lang="en-US" dirty="0"/>
              <a:t> feet, a bill bent downward at the tip, and pinkish to scarlet </a:t>
            </a:r>
            <a:r>
              <a:rPr lang="en-US" dirty="0"/>
              <a:t>plumage.</a:t>
            </a:r>
            <a:r>
              <a:rPr lang="en-US" dirty="0"/>
              <a:t> </a:t>
            </a:r>
          </a:p>
          <a:p>
            <a:r>
              <a:rPr lang="en-US" b="1" i="1" dirty="0"/>
              <a:t>Origin: </a:t>
            </a:r>
            <a:r>
              <a:rPr lang="en-US" dirty="0"/>
              <a:t/>
            </a:r>
            <a:br>
              <a:rPr lang="en-US" dirty="0"/>
            </a:br>
            <a:r>
              <a:rPr lang="en-US" dirty="0"/>
              <a:t>1555–65; compare Portuguese </a:t>
            </a:r>
            <a:r>
              <a:rPr lang="en-US" dirty="0" err="1"/>
              <a:t>flamengo</a:t>
            </a:r>
            <a:r>
              <a:rPr lang="en-US" dirty="0"/>
              <a:t>,</a:t>
            </a:r>
            <a:r>
              <a:rPr lang="en-US" dirty="0"/>
              <a:t> </a:t>
            </a:r>
            <a:r>
              <a:rPr lang="en-US" dirty="0"/>
              <a:t>Spanish</a:t>
            </a:r>
            <a:r>
              <a:rPr lang="en-US" dirty="0"/>
              <a:t> </a:t>
            </a:r>
            <a:r>
              <a:rPr lang="en-US" dirty="0"/>
              <a:t>flamenco</a:t>
            </a:r>
            <a:r>
              <a:rPr lang="en-US" dirty="0"/>
              <a:t>  literally, </a:t>
            </a:r>
            <a:r>
              <a:rPr lang="en-US" dirty="0">
                <a:hlinkClick r:id="rId2"/>
              </a:rPr>
              <a:t>Fleming</a:t>
            </a:r>
            <a:r>
              <a:rPr lang="en-US" dirty="0"/>
              <a:t> ( compare </a:t>
            </a:r>
            <a:r>
              <a:rPr lang="en-US" dirty="0">
                <a:hlinkClick r:id="rId3"/>
              </a:rPr>
              <a:t>flamenco</a:t>
            </a:r>
            <a:r>
              <a:rPr lang="en-US" dirty="0"/>
              <a:t>); apparently </a:t>
            </a:r>
            <a:r>
              <a:rPr lang="en-US" dirty="0"/>
              <a:t>originally</a:t>
            </a:r>
            <a:r>
              <a:rPr lang="en-US" dirty="0"/>
              <a:t> a jocular name, from the conventional Romance image of the </a:t>
            </a:r>
          </a:p>
          <a:p>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3989084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glossary defines the words as they are used in the textbook. Its at the end of most textbook is in the index which helps you find topics you are discussing.</a:t>
            </a:r>
            <a:endParaRPr lang="en-US" dirty="0"/>
          </a:p>
        </p:txBody>
      </p:sp>
      <p:sp>
        <p:nvSpPr>
          <p:cNvPr id="2" name="Title 1"/>
          <p:cNvSpPr>
            <a:spLocks noGrp="1"/>
          </p:cNvSpPr>
          <p:nvPr>
            <p:ph type="title"/>
          </p:nvPr>
        </p:nvSpPr>
        <p:spPr/>
        <p:txBody>
          <a:bodyPr/>
          <a:lstStyle/>
          <a:p>
            <a:r>
              <a:rPr lang="en-US" dirty="0" smtClean="0">
                <a:solidFill>
                  <a:schemeClr val="tx1"/>
                </a:solidFill>
                <a:effectLst/>
              </a:rPr>
              <a:t>What’s A Glossary</a:t>
            </a:r>
            <a:endParaRPr lang="en-US" dirty="0">
              <a:solidFill>
                <a:schemeClr val="tx1"/>
              </a:solidFill>
              <a:effectLst/>
            </a:endParaRPr>
          </a:p>
        </p:txBody>
      </p:sp>
      <p:sp>
        <p:nvSpPr>
          <p:cNvPr id="4" name="AutoShape 2" descr="data:image/jpeg;base64,/9j/4AAQSkZJRgABAQAAAQABAAD/2wCEAAkGBhQSEBUSEhQVFRUVGBwaGRgWGBwcGBYgHyAaHSAdHxgbHCYgGR0jHxgaHy8hJSgpLC0vFx4xNTIqNScrLSkBCQoKDgwOGg8PGiklHiQsLi8wKywtNS0vLC0tLSovLCwsKiw0LCksLC0sLCwsLCwsLCwsLC0sLCksKiwsKSwsLP/AABEIAMEA3QMBIgACEQEDEQH/xAAcAAEAAwADAQEAAAAAAAAAAAAABQYHAwQIAgH/xABCEAACAgEDAgUCBQEEBwYHAAABAgMRBAASIQUxBhMiQVEHYRQyQnGBIxVSkaEIFiRDYnKxM1SSk8HSJVOClNHh8f/EABoBAQACAwEAAAAAAAAAAAAAAAADBAECBQb/xAAvEQACAgEDAgIJBAMAAAAAAAAAAQIDEQQSITFBE1EFImFxgZGxwfAyUqHhFBXR/9oADAMBAAIRAxEAPwDcdNNNANNNNANNNNANNNNANNNNANL1jPirreV1brJ6VizvixQBvMkQtucqBZKhksBiEAB9y3PAFf8AEP0uz+iR/jcHKeTbfmmNNjIv94pvcSIObv8ALwaqyAPQ2mqP9J/H7dUxHaVUWaJ9rhLoggFWo/lv1CrPKE8WALxoBqH674vxMOhk5EcRNUrN6iDdHYLavSearjVc+p/VslkTp/Tw5ysirZOBBHfLs4P9PcQVBPenrkDUZ4d+guFFGxyy2VK4IZiSqqSTyoBu+3qYk2L4utAWXw99TcDNyDjY826QWQCpUPXfYWA3UOa71Z7A6tOvMnjbwBldHz/PwROYUUSpMqsxioesOyqFFc9+CrC79Wtr+l3iLMzcET5sSoSf6bKCvmrQ9ZQ9rN0RwfYAUSBcNNNQvjNskYE5wiBkKlx2N10QSAKNsVDAfcjQHZ634ix8NPMyZkiU9t55bsOF7t3HYGtdrCzo5oxJE6yI3ZkYMpo1wRweQR/GvMXRvp51TrE7SzeYoDFXmydwqi1qqkWaYMNqilPBrVwx/pL1fpjtJ03LSQWPT+TfxZ3RvuQ8jb+Ymj7WQAN001XPAni0Z+KHZSk8Z8ueMjaY5FrcNpJIBN1fPt3B1Y9ANL1k/wBZPqZkYUiYWHtEsqWz0TIlmlCL2s0efV34APOoDpn0JzMpEyc3OePIIB2shldAOVBkMqkMO9Dt86A3fTWV/THxBkY/UMro2bMZmhtoZHPqccMQSWJJKurheStOLoa1TQDTTTQDTTTQDTTTQDTTTQDWafVv6nz9MKwwwAmaMmOdn4VgSGHlbfUVG08kD1jg0QdL11c7pkU4CzRRygGwJEVgD8gMDR0Bgv0FSbJ6tPmSMXIjbzHIPqZyK5Aq/STX216E1x4+OqKERQqqKCqAFA+ABwBrk0BQvGvQpMWderYEReWMVkQJ6RkxHcWJA5Mik7geSaHBqjbPD3Xos3GjyYCTHILFiiKJBBHyCCPjj31IMLFHWQdQV/DvUROhY9My3PmxqnGO5HBUAgD2IrkqrLRKqdAahnZEGKkuTKyxrQMkjH2A2gX/AJBR7saFsbpOV9ccO3/Dw5WUsYJkeGL0IB+oliKXg8njjVV6r1GPLkbq3UXEuAkkkeDiBecki0DbT8kGyebT2Wgal1nqs2aR54SOFP8As8WH0wR9+do4ZyWJLfc/sJK65TeEW9Lo7dTLbBe99kan0j6+9OmbbJ5uP8GRQV7E90LV2r+RrQF6nEYfPEieVt3+ZuGzbV7tx4qub15v6XBCT5UqjY3Fj9PwdvYi/kffUX1Hpw6dkF2gjmQfpcGge6spo8X3Bsdx8VPLSuK3Z4+hb1XouVHR5wsvjt5rrnHfv7D0l/rz0/8A79if/cRf+/UrPnRpGZXdVjVdxckbQoF3faq5vXmaXH6iqfiPwmIU/N5YghJC8nsBvqh7NfI1FBly3MvkpBESP6cdgOwu2bsDRZqoCrr5vTwHnHf2rBUo0s75qEOvt+ptfV/r706Ftsfm5HyY1AXsD3crfev4Ouxg/WzDbZ+IjycQSDdG08RCSLV7lZbsdhY+RrGxCu3bQ2/FCv8ADtrv+H55IXCQugjZgXx5vVjTEezIQQrHimrghfgVvLSyS4eTpaj0LZXDfCWcdsY+R6JxsaF5Fy4yGLxhQ6GxIh9S8jhgLJU+29q76iPHHjNcCJaRpciY7IIVBuR+PcdgLF+/PGqXH1ePpoOdhrtxN6pnYY5OM7ABZY+eCbQUOHDKeOSvP9NuiT5+Qes9RBLNYxYmWliSwQ6g9r7Kfe2azYOqrTTwzhFm8BeDjiRmbIYy5uR655GosCauNW59C0B3o7QeOALZpprAPM/1K6xPg+JJsqH0upjZSy+lgYkU8Hup9SmvvzY1tX038dt1XHeY45gCPsHrLh+ASQSi9rqudWjLw0lQpKiuhq1cBlNGxang8gH+NMXESJAkaKiDsqAKo9+AOBySf50BzaaaaAaaaaAaaaaAaaaaAaaaaAaaaaAapn1imC9EyyVV/SoprobpI13cEcre4fdRd9tXPUJ406CM3p+RjHvJGdvfhh6kPp5IDqpr3qtAed58p5BHG7I0WKqxwrGQYrAG+UUAGZ3s2ee4s1emnTMAnGVkBtBtkWvUhHckVdWDz7EEH2Ja69UVGCwe+9H1wroioeWX73+fI/QNS3jRY5FUKyvcRUlSD27ft86p3W+ossiRhtgNEsO4skf4Dvr9l6kFM8aSeeqMVil2kGUEkKdh7WOaP7a1d8U3BlO/W0O/w5Z9VS9z45Rcf7Zk/wBX/N/X5fl3z28zyru73bebvv8AbjUUOmGGGH4eMMO33+PtR/8Aq1a/9WR/ZX4SufK/4vz/AJ/3/P7fxrOOp+KpTiwwg1tuzXrUjgr9v/4PbUlsvDw5/tXz7nK0OoWmbnLyXv8Ah8WiZ1+jXGfKV/LhyvxahFYyeWYyrEtaEMTdUDu/4vtr70hNTWUeo098dRWrI9GW3I6q+MMafd/QyFSDLVtu1kcUHpuAy23qPHIsEXrTvpl1Jp+lYzuQxCtHuBJ3CN3iDEkmyyoCT7knt21gPWOpyHH8klmBO1Eq7Y2AAO57njXovwX0EYXT8fGHeOMbu/LH1OfVyAXZjXtdao6vHiZR4z0lp1RbjPL5/ngm9NNNVDmjTTTQDTTTQDTTTQDTTTQDTTTQDUUvijFOS2J58YnTbcTNtc7l3jaDW/08+m69610fHnjWPpmIchxvYnbGgIBdjdd+wFWSAaGsywOsLkZwTqSxMM7HiKqY18oyqzlUV6uwr0LYsdygk+ka2UW035GcdzWfEfieHCjWSYmmdYwFq9zXX5iABx3JAHvqttF1d8x58crDA6L/AEcwrIFYcGhCd0drRrc3q3X7VXsvwNNBO2X0zI8udu65CiVWpaG2SQM6GuO54YiwBWpLpv1f8lxB1fHbEkPaVQWx34BsMLI79huqxZ71qYLLkeLpMdd2ZiTRqK3SQ/14lHNsStSKqhdxJQUCP213sfxXiyYr5cUySQxqzOyG9oVdxDKPUrAc7SL57akcXLSVA8bq6MLDIwZSPkMODqveJ/p/j5iSkXBNIjIZofSxDAgh1BAlU2QQ3sTRBogDFp8XL3nqmNTnJ3yyQj23sSNoN2dpFjk2pq+K6T+I8NifOilgkBpkXgX/AMrA7Td8avj4T9Miigyl2xrUaTjmJ+4G494mIF0w29/Ua12Z8RJK3oj123KGr9rBrXdqrUoLwpfB8/2jrafUzrXqP8+GGZL1CfGnpIllnfmlVDu/xU2eLPb21ZfB3gUxuMjIUKVIaKIG9h4O5j7sPj2r9hq15ebj4iFnMcKn2AALV8KotiL+DV+w1xYMiZuIGkVWjl3EL39O47b7jeAFv4YH4rW0aI7/AFmnLy/73M3XyulmeM+xfV9SV1RPGXgQyO2RjqGLEtLETW899yn2c/Hvf76ncSeXFhEDJJMy2sTqtiQcBA5FeWRdEtxSE7iTWuXw30N8ZZDLKZZJW3uT+UGqpbN17X7gLwK1LNK5KLX9EOclF6PlYUKNHkLPBJ/dZCCvv+7cV3A4PHzr9l6hjH047zZEh7IkJ54J/vX7XwDq+dNzEyhKrojGCaSOmAaqPpajdWtfFlW9tSUGMiAhEVAe4VQoP7gDnUUKZNLa1j3c/XBchrr4rEZJL3fboijdG8HZIdMx3Ec8TrJDEKZeOdrE9mY0L5qjx2rd/CfiaLPxUyYeA1hlJG5GBoqa9x/mCD76otafQrO8xM/aT5f4tmRaoKGs9vbsOPtqlrqI17WupzNTmT3yeWzUtNNNc0qjTTTQDTTTQDTTTQDTTTQDTTTQGa/Xrw++R0zzI7P4Z/MZQCSVoqx4/ug7j9gT7aqfTMNc3pkIdhu8sbXXvG68BhtIplIHAI7EHV9+s3X5cTpUjwkBnZYySLpWu6B4uhVm+596I8/9KycvDghykdjju/qUE7fS5tTwdu6jyP7xGrelsUG9yyscktcsZybJ4K8TSyM2HmUMqIAhh2yE5/qKPcivVXz2HIFkzsaKVfJmVHWSxsejuoc0D7gE8jkXrPur5Ec+H+MgYF4FM8UgFlGT1UR99pVlPH2Nanunz/2lJE7Kfw8UaMVPHmTuisOA27bHHJYsmzL71etdTSqpcPKfQxZDa+CLfwBlYLmbo+U0VmzjyndG18cE2DxX5gT6R6u1WXwf9W0nlGJnxnEzOF2uCscjG62lr22NtBjzuABaxf5D1wrIzySReQ7ssN2JpGUkEIq2JlJ4TaN5AHDFr1ydT6LidRhAlVZkF7WB5Q2LAYcobABH8EarEZfZIg6lWAZWFEHkEHuCPcHVM6r4EEVyYKgA1ux9wWP43R2P6Z7Wv5TXYHkwHSuu5vR1EWQrZuCv5ZowTPjrfaRb9SKgJsDjtdUBpfTepxZESywSJJG3ZkYMp9jyPcHgj21vCyVct0XyZUnF5RmcZVvVXqFqbFOvPqU3yCCOV+Rqn9S6qeky15e7EmYsoU0Ynr1KoJ5UkBq4As199j8R+FPObzoWWOavVYtJQBwGo2rDsHFkAkEMKAy/qLbTKJoJZ4ZG2tGqCR4ZEHluuwfpIXhgSAQSPzjXYjqFdHK4kvz5FtT3rjqdjC8Y4cqB1yIl+0jBGH7qxHz3Fj766+R1RsxRHhOQhNSZG0gIPdY91bnPyBQBu7Ir66B4dxY0Lx4xj39xOLehz2Zm2jntweORqy9O6DkZKr5AEMRqpmAorf8Auo/1cXtLAL2I3KRc07HGGbWl7urNnLC9YgsXosWKVeNhFGE2urVterIYsSKcEm25sGq7EdzGyJ5j/s2HkzLQO8qIoyCAQVeYrvHP6Qe3wRd96P4FxcdhIEMswA/qzMZHsVyN3pQmh+QKOBxqwVrny17XFawiB3ftRmJ8J9SkDp5eNCCrBXMzORfA9Kxjmjff211fD/086p07Ekjx8yIEbpFSKBHeZyOzPMQFHAAr5OtO6l1SLHjaWeRIkXuzsAB7dz72QK9yRqkL9XknJXp+JkZRtl37fLgBHYmVuwNHuAeO18ap2XTt/W8kUpuXUkMfxjLiIi9UheIUoOUlSQngDdKYx/QYsRwRttuGIBqeg8T4jxvKmVjtHH+d1lQqn/Mwal/nVLyv7RyD/tWVHiRMdoixQN5LMQinIlB9R9I9KjdZFC9cPQvDeC+7ITH3OZJbkyFLSOwZkdv6hLUWVu4Bu+BqI1Lvg+LMOaQRw5eNI7XSRzRsxoWaVWJNAE/xqW1ieL1rEh8TqsoWJIofKjIQIizSAH1FasFHYAtYBYdqsbZoBpppoBpppoBpppoBpppoDI/9IvrSphQ41EtNJvv2Aj7/AMkuP89V7wYsGV0tYSoKUY5F5HqBDE38m1ax8j3GrJ/pA+FpcjGhyogWGLvMigchG2kv9wuwX9iT2B1lnXepvFHFlYchhjyaMkcZ2hZUtWpRyFPJ9+3ftq5pZqtuTWVjoS1vblkv4W+ncT5c+JNLPGy+tfLYBciIgiuV/MpIs+ocsKWrOuydEjNUZEpVX+nLIm4KKXdtYb6HFmzWs8611pUiw+oodxSWOygrckg/qJTXVgcA9uD7A61QijXxqPUVqueF07GLI7Xgq8kMOP1AzTlI0GOkeOzbUjQbn8xQSf8AtOUPFWrEUdpJ6XiqWT1TYbB5X/DsHWtqjzUjQA7trNL5rgs3BjQLXp3auqsR2JH7ags7wnG4pWkjBnTIYRsRudBX5vzLu2xk0f8AdCtpJbVcjO1k+IsdcgYxf1tf6WKr+UAM9bVJ3qACbtlHG5bjup4X4BZs7DPktHHI8kQW4J6BY7owV2vYFOpBFUQw41FPE8EMyIm/Jy3eNYxTeRCu/vuAEiorNISQPNefu97jydSmf8B1GMLP+Hjx2EUmRvEjnym38SqshUemmYd94FrtCAaZ4f6sMrFhyQu0TRq+0m9u4A1fv31VfHvTGikGZGpZCAmQqqWYAXtlpeTtva1AnaQeycRHQB1TExMZYJcedBHEDFOuwxqFFiOaMCwfl1JFjvRueh8Z5ikLN08tZ5bHnjZQP2k8tiw54qu3PxvXN1yUo9TMZOLyiK6H4Kky5FmzA0eMOVxTYaXkU049l4sRftu911o4GqjlfUZY22tg9QJq/RjiQf8AijkYX9rvVb8U/VuWosfDxMqKbJcRpJkw+WqkkA7Vc07CxwSALBN9isslZLdIzKTk8s0TrPXoMSPzciVIl7AseWNE0q93bg+lQSa7aqGR4zzsokYOMMeP/wCfmqylvT+iAEN3I9TcfY818dO8PxQOskshnyGIUTzm5HaiwCAmo+FJCpzSe9E65IPECMjtsdXjk8oxEASbmbbGO+2pLRla9tP34OtDUi08BRySCbPlkzpQD/2xAiW7vZCvpUUexJ7Aiuw7ed15Iof9lRXEbNGdvEURVS5DbASNxpBtBG96JBvUT1fxJN5hBhbbFfmQCSJdy7SGLNIR50TowKbK2sDvBKhdffSvDLvIWZ5xjFfTHLKTx6HhMSgJJjmLtbEsCpAA/NoCO6ZJHl5Mi50lysahQSbTiOrsjwgIdvnxuLWT8zoQ3YkCe6J1BII8ozz7lTKceYygbrWIbQI1Cu4YlSEFlgSQGatcfiPr8HS4UCIPNlIjjFG3IobpH/MyjcCSSWJPHJJESmEsbiXJlEkzNtWSTagBPO2OMemMmrO31MbJJ1Zo08rnxwl3JIQciN/snfh5bZUYDTvNOUJsp+YoN3yoHBHsa45Gta8B9aOX03FnayzxLvJULbL6XO0cAFlYivYjWS+MOpK4TBRrlynWOkAZkUsu4le/YkD+eRWtyw8VYo0jQBURQqgCgAoAAA9gANS61QjKMI9kbW4TSXY5tNNZ59QvH8kWTH07CNZMtM8tBhAl2TtNguQL9QqiPkVSScnhESWTQ701keT4iy8DHMsU0k4it3TIPmGVeA3r/MhUCwVpRTEqdap07OWaGOZL2yIrrfemAYWPmjqW6mVL2yMyg4vDOxppr5klCgsxAA7kmgP51Can1qC8Q+NMbDOyRmeUixBCpkmYfOwdl4Pqahx3vjVd8T/V/FiQx4jHIyZLWFVRvLZjaq3mNtRkDdyrHse3cVnpPRhGTLKfNyZOZZm5ZiasA1wgoAKKFAcatafTSufkiSutyZYcj6qFVJyOnZAhohyrRS0KN3GrWV+T2o6ogx/CsheUyyx+avEdTAQEjuu2NhuB5os6/auNSPi7LlWAR45ImndY0Iv03yzWAapQefYWRyNfXQ/CWPjRhVjVmobnYbix4v8AN2Fi6FDVqWgTntg+O+SV084RW/D3gnp02esMObJk45VpAgBjYOjLayKwBC7GWnAG47gCu3W0E6oM2PHFnYmSKjJl8lioILiRXCqdvceYF79r9gDq/ao31Oqe1shnHa8DTTTUJodVumRGUTbFEo43gUxBFUWHLL24Nj0r8DUJ9RpWXpeRsO0sEQmgeJJI424P/C5H86suo7r/AEr8TB5JAKtJEWBJFqksbtyOb2o1feu3fQHeig2KqXewBb+doq/8tVbP8ejGkmWfHyGijcgZEMReE21BCSQA6EiNufzqwodtW2+edVDqk5aKTGyHMX5ZBlQsg8m5C8Ze9tsDHbPGCvBJ8scgCU8M+KY89XeKOVURgu6Vdu4kWQBZ/KNt8/rGoXxJhmbrXTl/MkSSzsu6gpXhWqxfr8sff34vU94Z6V5EJByHymkcu00hBLkhVHIJ4Cxqvc9j+w6GDio/V8mcUTDBFCTyCrMWkIrsRt2G+fj50B8YITL/ABXCSTw5Dx1PuKQhHHllUBJVSqq9iiz7+aquhHiy5qK9ESlpMfLFqgRonYqyOFJDxyFShAf0khjvWzZc3w7BLKJmQiUCt6O8bEVVMUYbxXFNYonXfggVFCIAqrwAOANAR+L0BBTTH8RKNv8AUlRL9IYClVQq1vf2J9ZsnjUnprq9Uz1ggkmb8sSM57+wJrgE89uPnQGV/WnCklysb8ODJIkZtI7aVPUGDFV5VTuFE9zeoIdG6p1BAmSfLjDg/wBVFRrAIvaqBjQY96Bv39rR4KzA2JLmSEFpZJJJG43WALU1QFHdtX4Ze11qPm+pXnMIMGCSSaSlj3AfmP8AwAm678mvnjXSrprhBSsm+ey7lhRjFZk+pY/oL4LQefl5Ee6eOVokZiGClfzkAX6rNbvjt3N7Rqv+BfDrYWDHDIQ0pt5mH65HJZiT+qidt+4UasGuc+pXKD9VPqI2AkePjANmZPEYJWowSF3kE9yTS36SVa+FINM8P+ExERPOTNlGy8zMzGzya3H27bqBPPzqvePM+WTxMwRRvRkjTeSVFKPUQasUSaBHbvq45fR1mRVlLFl7SKdjqflSv5eaoc9hd+/T0Faac8Za/PmWaYrqdHqOW+R5mBCgfJluLaG9Kq6X5rHuqKrc8fm4F8XsnScDyMeKEHcIo0Szxe1Qt17XWss+kwkl6nlyyvETBEuMNpAaX1b/ADCt2Py12rmh+U61bqHUEgieaVtscal2aiaAFk0ASeB2HJ1V1Vrsnz2IrJbmdjWadd6wc13Vl/2eORlRCOJChoyOCOaYEKvYbd3JI28HV/FGTnwFseZsWN1Jj2V5p77WaQE7RdEonPFbuSNdPo0OzGhUjaRGlg9wdoLX97Jv73q3o9K926a4xwS1V85Z0c/C35+K1WIo5mu6Ck+Wo/61X/41Naj8nOKZMMZvZKsg9q3rsYc/O3fx+59tSGurBLMsef2RYXc6xZGl2kHdEAw+Bv3qPfk/027jixXfXZ1X+m9QJ6nlwnnbHCVPHAAJI+9tKTf/AOtSnWOprjwPM3ZBx9yeFH8kgf8AXi9YhNOLl7X/AAE+MnF4iDDGkdTteICVTtDENERIODweUr+T31eY5ldQ6G0YBlPyp5B5+2qhiYvlxLGTZVaJ55PufkWbP2vVM63lT9HMb4UrGKRipx5LkjBrutncOKHBv0jkg1rna+lySsXlyQXRb9Y2TTVK8PfVGCeRYMlHxJ2qlkvY1gEU5Aq743Ae3JJrV11xyqNRXiGZgsCqpJkyoF4IG0K/nOTfcbIXFe9+/YyuoXruSRk4MYFh5pGJ+NkEo/z8z/IfOgJoMRyBuI5ABosfizwL7XrKugdM6IRunnSSVWBdZ5GREbklVjbYrIDYr1jjvR50vqkm2CUgMSI34UW35T2HzqB6VHg5UEYkjxJDFSEkwurMqqCysp5VuPzBW+VGgJro00DQKcXZ5I3Knlik9LFTtrgjcDyOD35u9dfoMPrypSoUy5DC/dliVIATx/eikYDnhx867XRcWOPHijgIaJVAQgg2PY2BRv5GuzDOrqHRgysLDA2CPYg+40B96aaaAahfGXQ2zMGbHRtrOBtJ7WGDUSOwNUe/fU1poDz2fpZnpBI8u2ONOSnmBmf42ohIYk0ACQbI1vn0/wDptjdNhUqgbIZRvlblrIG5V4G1LHbv8k6iOtlps3CwlFq8nnzWpYCOGmAPFANJtF3YIX2bnR9ANNNNAedfEWV5vit/MNeWwVKB52x8A/vZ51bpOoATrABbMjOeR6FBCgkXZtjtFfDfGqB9Y+iZGJ1eTLCsElZZI5APSCAoq+RYIHB72OKOuLwl4wE3U2ln2RmWER/mpQV2n9X94r2++ulo9QoLZ5ssVTS4Lv1rpzyTY7xM0To7XMgG9VMbAgMQdu7gA+xojkDUF4z8IxDCleLzQyDdXmSOGAIsFXYigLa/bbqx5nUCuTjxDtKJWJ4pgiigP5cHj4++pArYo9jrpSors3cc+fwJ3CMshIwoCqAAOAB2AHAA+wArUY2b5WSyytSShTGW4UMAQ6br4sKrgEC9z8mtRvRfGWPsMU04WWEmNzKQu/aSNwJJ3WBZ97vjkXVPqH40iyEGNB6wGtnrix2Cn37mzXsKvvrW3UQjWpJ8+X2MSmkslg+o+bF+FVlmVZkdXi2t6iRwa2njg3Z44++qpH9V8sLW2Enjnaf5sBq54PFftqW6J9BM/IiimLQxJIAxDlxIgPynl965q/51q3hD6J4OGh85FypGADNMqlB3PojIIX25Nnj2sjXIs1c5T3R4K0rW3lcGAYPjHJTLbLvcxAEgqlKigAQOw/KAe91395nxT9QI8zFSIRsr71ZrI2rtvse5u/tX316Xh8O4yQtAmPCsTAqyLGoUg9wVAog3rG/Hv0BEcTT9OMjleTAx3EjknY1AkgVSmyaPJNAxq+xRcc8M1U5YwWMODyDYPII7EHkH/DUbPEJMuO6IhQvyOzOdqmz9kk7dq9rF0XwZ9RFijGPl2AnCOFJoD9LAc8dgQD9/nVx8P+IosuScwgER+WvmUQXBVjRDAEbW3j+fvruQvrtUUnz5FxTUjn8QeHYsyIxyij+lx+ZD9j7j5HY388ii4/inO6LkeQ7+fBVqjn0lTdFTy0ZBuwOPseDrTtQPiLwhHmujTMwWNSAEIBJJ5JJB44HFfOtNXpVasxXrGtle5cdS5eHPE8GdEJYHB4BZL9cd2KYe3IPPY1Y1wZk5/tTGS/T+HnavvuhF337ayrqPgWfBb8V0+aTdGQQlW9XR7Da4AIsEURuv4Nn+mfi5+o5ryThA8eMsagHudxLsqnsWFWB7IPjXEsqnU8SRUlFx6l78Q4rS4k8cYt3jZVFgWSCKskAX9yBqm9c8FYkm+b8IhCq6rjwQTJMpO4ozJGQdxIAtwI6ogncDq1+K8wR4jszlEuNXdb3IjyIjspFkMqMxBo0QDRqtU7L8I4OPH+Mw8l1mRVKFZ1k842AAym95e9lChyKX2MRqXGacYvTi9FPIxrpRRUrH7DiiCNdjoOJ5WJBHZbZEgs9z6RzqB+q+Z5fT3jUsPPlSHcpraGYsSfkFY2Wvfd++u7/rOqgRwxTS7VADMphQgccvItkkCxsVx2ugb1tGEpvEVkyk30LBr4llVBuYhR8saB+wJ7ng8fbVYmz8mT80ixD4hUbv/MkDfPsoPAII11oenorFqLMxBLSM0jEgUPVIWbgdueNXq/R9kv1cE0aJPqTWR4nQcRI8xIBBUbY+QCD5r0GBv9AcijY1X/EXiDqH4eR4FgjZQxCgPLIR7USAu4Cz+Ugk17a7+gPvq7H0fWlzlslVESxeBPDaL/8AEDkvly5ESASuqqFj4YKiKo8uzRYcWRyLGrhrN/ojkkY2Vi2zDFypEUse4Jvgfp5s18sdaRrhtYeCmNNNNYB8SxBhTAEfBFj/AAOsG+pn0OkWU5HTY98bWXgBAMZq/QCRuU+yDkGgAR23zTQHj2Hwj1ITBFxcsSxgMAI33J2ojjj27a5J/HHUEBjeZ1IFEMiBxx3sruuud1373r17WuKTDRjbIpPyVBP+et42Sj+ltGVJroeZfAn0iy+pSGWffBAS26Vx63b4VGO42Tyx44bknjWoeHfoBhY8vmTM+TRBVJAFQEc+pV/P7cE13sG9ahprQwNNNNANNNNAZl9QvonBnNJk458nJYWR/upG+WHdS3uw/cgm7yj6eSSYefJiZAMbMCpRrFOvI47GxdH3vg88+pNYj/pAeFijw9UgBV1KpKVocjmNyRRsVtvnsg4rmSqzw5qXkbRlteSU6hleVFJIf0IzcfYE/I+NcsG7Yu+g+0bgOwaua+13rMOtfUkZGC0aqYpmKhq5Vl/VtP6bIrafYkWb40zCkLRIzGyyKSfkkAn/ADOvQ1Xxtk9r7F6M1J8HV67meXA22t71HGDXqd/So5I9zZ57A/GonC+nmHGq+gl1AHmB5FYmvzAB6W/jXz4qIfM6fFe0+cZLPYhADXfuSKH7/wAatA1nbGyb3LOOPuMKT5KV4q65mdNEbR5Uk8crODHlAS36QDchAcqbvbYH72bkegeGvKdcpVxop2G47IHKoW5O1WmpeDXCiuQKGo7x/jmTJwI2H9J5gCQaayUHH8fbV1u+dVIaWuVs8rhYI1XFyfB08nGaeSN8iRZfIJKKqBFRzXqI3MSwFVZ4u6ujruahOupNEfxOMokYCpIiT/UUdivw68/uDXNAa+Ok+OMScCpRGxNbJaVrJqvg/wAH3F121arddT2dPuSLbHgntNfkbhhuUgj5HI/xHGv3VnJuNceRkLGjO52qoJYn2A7nUf1LxRjQLukmTtYCkMx9uFWydUGTqOV1ibyow0OMPz0TVXfqP637Uva+eOTqtbqIw9WPMn2I5TS4XU0z6A5nnR58tV5mTvoe24E/+utY1k30AwvJjz4b3eXk7L7XtBF17dtazrzcs5eSi+o0001gwNNNNANNNNANNNNANNNNANNNNANdTq3SYsmF4J0EkcgplPv/AOoIIBBHIIBHI129NAeaPqP9G26cv4mKQy424ByVHmRAkAEiwHBJqxXJUe96sHgLxGMrFVSf6kQCuKq/ZWHyCB/BB+17d1Lp6TwyQyDckiMjD5DAg9uR39teVuvdMyuhdQeNWNcFX2+iZOD2P/hNdiDR99WtLf4M89u5JXPayyeP8hY8/p7uaVH3E/ADoSaH7avY1kHi/wAZxZ2NEux0mRrIoGOiKNNe72HFe5+NXX6eeJBk4wjZv6sI2kE8sora3Pf+6e/I9rGunRfB3SSfXDXyLEJpyaOp9UtyQ48yGjFNfcg2RYqv+Q6t3T85ZoklQgq6hhXbn2/g8fxrqeJelficSWH3ZfT/AMwpl9j7gf56zXwP43OI34eezCT394jfJ+633H7ke4O07FTfmXSX1Rly2z57mu6g+teC8XKO6SOm92jO1j7UeCD/ACL4HOpqOQMAykEEWCOQQexB9xr61dlCM1iSyiVpPqUF/pYUKnHy5EKmxY7fFFWFHXzk/TXIlI83Od649QdiB71b60DTVf8Aw6vL+WaeFEpOF9J8ZHDO8kgH6TSg/uV5r9q799XPHxlRVRFCqKACigPbtr71BeMOuDHx2VaM0o2RJ+pi3puvgX/jQ7nW2yuiLklgziMFkmfoHkGSPPlK7fMyi3vXIJIBPer1q2qn9MfCbdP6bFA9+Y1ySDj0u1WookekALYPJBPvq2a803l5OeNNNNYA0000A0000A0000A0000A0000A0000A1EeJvCuPnwGHJjDgg7Wob4yf1I3dTwP3qjYsal9NAeYPEn0M6jju3kxjJiHKtGRuIJIAMZpt1UTtBAvvwapajIw51YrJDKnI3KVb3HYjkGiD7Hka9p66HWOgwZcZiyYklQ+zqDXBFg91Is0QQRfB1lPHKBhfhv6kwTpWQVgkHe72MPkE9j9j/F+0B498JIwfNxWV1vdKqsCAT+oG/f3X/DjgXHxh/o78NJ06T5Pkyn7dlk+b9m45/MK1l2f4A6jACZMTIVbqwhIJ5/u3fbvq3PVuyGyxZ9pK7dyxJHP4X8fTYaiMgSxX+VjRX52t7e/FEWb+b0Pp/1GwpQtyGNjfEikbavuwtfbjn3HvxrJv8AVrK/7tP/AOU//t1K9L+mnUsjb5eJLTXTONi8Xds9AdiOdYq1llSwuV7RG2UeDWsbxBjSAlJ4mrv61H/U6/cjr2PGNzzxAXX51P8A0P21nSfQ7qxIBx1F+5mioffhydWXpn+jdkkn8RlQIOK8oPIT8/mCV/nqz/spftRv478h1f6nYsQIiuZ7IpQVXj3Lkdv+UG69u+pr6UeFZc6derZ4Po4xoyoCHg/1ADZoE2D8+q+BqzeFfolgYb+YynJkBtTNRVeK4jA2k83ZBo0RVa0ACu2ql2psu4l08iOdjl1P3TTTVYjGmmmgGmmmgGmmmgGmmmgGmmmgGmmmgGmmmgGmmmgGmmmgGvldNNAfWvn3000B9aaaaAaaaaAaaaaAaaaaA//Z"/>
          <p:cNvSpPr>
            <a:spLocks noChangeAspect="1" noChangeArrowheads="1"/>
          </p:cNvSpPr>
          <p:nvPr/>
        </p:nvSpPr>
        <p:spPr bwMode="auto">
          <a:xfrm>
            <a:off x="0" y="-889000"/>
            <a:ext cx="21050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http://www.ucmp.berkeley.edu/glossary/glossar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599" y="3124200"/>
            <a:ext cx="4391025" cy="3836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330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Thesaurus is a writers tool. It provides synonyms that is words similar in meaning for the word look up.</a:t>
            </a:r>
            <a:endParaRPr lang="en-US" dirty="0"/>
          </a:p>
        </p:txBody>
      </p:sp>
      <p:sp>
        <p:nvSpPr>
          <p:cNvPr id="2" name="Title 1"/>
          <p:cNvSpPr>
            <a:spLocks noGrp="1"/>
          </p:cNvSpPr>
          <p:nvPr>
            <p:ph type="title"/>
          </p:nvPr>
        </p:nvSpPr>
        <p:spPr/>
        <p:txBody>
          <a:bodyPr/>
          <a:lstStyle/>
          <a:p>
            <a:r>
              <a:rPr lang="en-US" dirty="0" smtClean="0">
                <a:solidFill>
                  <a:schemeClr val="tx1"/>
                </a:solidFill>
                <a:effectLst/>
              </a:rPr>
              <a:t>What is a Thesaurus</a:t>
            </a:r>
            <a:endParaRPr lang="en-US" dirty="0">
              <a:solidFill>
                <a:schemeClr val="tx1"/>
              </a:solidFill>
              <a:effectLst/>
            </a:endParaRPr>
          </a:p>
        </p:txBody>
      </p:sp>
      <p:pic>
        <p:nvPicPr>
          <p:cNvPr id="3074" name="Picture 2" descr="http://3.bp.blogspot.com/_1olPb0nP0pU/TUhryBOrWnI/AAAAAAAAAgg/zAAZW8McYwM/s1600/thesaur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320290"/>
            <a:ext cx="4495800" cy="4271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77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ACRONYMS: is an abbreviation that is pronounced as a word. Acronyms can thus be considered invented words that are often thoughtfully contrived to simplify a lengthy name and gain quick recognition fir an organization or agency. </a:t>
            </a:r>
          </a:p>
          <a:p>
            <a:endParaRPr lang="en-US" dirty="0" smtClean="0"/>
          </a:p>
          <a:p>
            <a:r>
              <a:rPr lang="en-US" dirty="0" smtClean="0"/>
              <a:t>EXAMPLE</a:t>
            </a:r>
            <a:r>
              <a:rPr lang="en-US" dirty="0"/>
              <a:t>: UNICEFF (United Nations International Children’s Emergency Fund)</a:t>
            </a:r>
          </a:p>
          <a:p>
            <a:endParaRPr lang="en-US" dirty="0"/>
          </a:p>
        </p:txBody>
      </p:sp>
      <p:sp>
        <p:nvSpPr>
          <p:cNvPr id="3" name="Title 2"/>
          <p:cNvSpPr>
            <a:spLocks noGrp="1"/>
          </p:cNvSpPr>
          <p:nvPr>
            <p:ph type="title"/>
          </p:nvPr>
        </p:nvSpPr>
        <p:spPr/>
        <p:txBody>
          <a:bodyPr/>
          <a:lstStyle/>
          <a:p>
            <a:r>
              <a:rPr lang="en-US" dirty="0" smtClean="0">
                <a:solidFill>
                  <a:schemeClr val="tx1"/>
                </a:solidFill>
                <a:effectLst/>
              </a:rPr>
              <a:t>What are Acronyms</a:t>
            </a:r>
            <a:endParaRPr lang="en-US" dirty="0">
              <a:solidFill>
                <a:schemeClr val="tx1"/>
              </a:solidFill>
              <a:effectLst/>
            </a:endParaRPr>
          </a:p>
        </p:txBody>
      </p:sp>
    </p:spTree>
    <p:extLst>
      <p:ext uri="{BB962C8B-B14F-4D97-AF65-F5344CB8AC3E}">
        <p14:creationId xmlns:p14="http://schemas.microsoft.com/office/powerpoint/2010/main" val="2448510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ANALOGIES: are comparisons that call upon not only your word knowledge but also your ability to see relationships. They can be difficult, frustrating, and challenging. Use logical thinking  and problem-solving skills to pinpoint the initial relationship, and ten establish a similar relationship with two other words.</a:t>
            </a:r>
          </a:p>
        </p:txBody>
      </p:sp>
      <p:sp>
        <p:nvSpPr>
          <p:cNvPr id="3" name="Title 2"/>
          <p:cNvSpPr>
            <a:spLocks noGrp="1"/>
          </p:cNvSpPr>
          <p:nvPr>
            <p:ph type="title"/>
          </p:nvPr>
        </p:nvSpPr>
        <p:spPr>
          <a:xfrm>
            <a:off x="457200" y="228600"/>
            <a:ext cx="8229600" cy="1143000"/>
          </a:xfrm>
        </p:spPr>
        <p:txBody>
          <a:bodyPr/>
          <a:lstStyle/>
          <a:p>
            <a:r>
              <a:rPr lang="en-US" dirty="0" smtClean="0">
                <a:solidFill>
                  <a:schemeClr val="tx1"/>
                </a:solidFill>
                <a:effectLst/>
              </a:rPr>
              <a:t>What are Analogies</a:t>
            </a:r>
            <a:endParaRPr lang="en-US" dirty="0">
              <a:solidFill>
                <a:schemeClr val="tx1"/>
              </a:solidFill>
              <a:effectLst/>
            </a:endParaRPr>
          </a:p>
        </p:txBody>
      </p:sp>
    </p:spTree>
    <p:extLst>
      <p:ext uri="{BB962C8B-B14F-4D97-AF65-F5344CB8AC3E}">
        <p14:creationId xmlns:p14="http://schemas.microsoft.com/office/powerpoint/2010/main" val="2008026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Synonyms</a:t>
            </a:r>
            <a:r>
              <a:rPr lang="en-US" dirty="0"/>
              <a:t>: Similar  in meaning find is to locate as hope is to wish</a:t>
            </a:r>
          </a:p>
          <a:p>
            <a:r>
              <a:rPr lang="en-US" dirty="0"/>
              <a:t>Antonyms: Opposite in meaning accept is to reject as rude is to polite.</a:t>
            </a:r>
          </a:p>
          <a:p>
            <a:r>
              <a:rPr lang="en-US" dirty="0"/>
              <a:t>Function, use, or Purpose: Identifies what something does: watch for the object (noun) and then the action (verb) Pool is to swim as blanket is to warm.</a:t>
            </a:r>
          </a:p>
          <a:p>
            <a:r>
              <a:rPr lang="en-US" dirty="0"/>
              <a:t>Classification: Identifies the larger group association sandal is to shoe as sour dough is to bread.</a:t>
            </a:r>
          </a:p>
          <a:p>
            <a:endParaRPr lang="en-US" dirty="0"/>
          </a:p>
        </p:txBody>
      </p:sp>
      <p:sp>
        <p:nvSpPr>
          <p:cNvPr id="3" name="Title 2"/>
          <p:cNvSpPr>
            <a:spLocks noGrp="1"/>
          </p:cNvSpPr>
          <p:nvPr>
            <p:ph type="title"/>
          </p:nvPr>
        </p:nvSpPr>
        <p:spPr/>
        <p:txBody>
          <a:bodyPr/>
          <a:lstStyle/>
          <a:p>
            <a:r>
              <a:rPr lang="en-US" dirty="0" smtClean="0">
                <a:solidFill>
                  <a:schemeClr val="tx1"/>
                </a:solidFill>
                <a:effectLst/>
              </a:rPr>
              <a:t>Reader Tips</a:t>
            </a:r>
            <a:endParaRPr lang="en-US" dirty="0">
              <a:solidFill>
                <a:schemeClr val="tx1"/>
              </a:solidFill>
              <a:effectLst/>
            </a:endParaRPr>
          </a:p>
        </p:txBody>
      </p:sp>
    </p:spTree>
    <p:extLst>
      <p:ext uri="{BB962C8B-B14F-4D97-AF65-F5344CB8AC3E}">
        <p14:creationId xmlns:p14="http://schemas.microsoft.com/office/powerpoint/2010/main" val="2380210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Characteristics and descriptions: shows qualities or traits Nocturnal is to raccoon as </a:t>
            </a:r>
            <a:r>
              <a:rPr lang="en-US" dirty="0" smtClean="0"/>
              <a:t>humid </a:t>
            </a:r>
            <a:r>
              <a:rPr lang="en-US" dirty="0"/>
              <a:t>is to rainforest.</a:t>
            </a:r>
          </a:p>
          <a:p>
            <a:r>
              <a:rPr lang="en-US" dirty="0"/>
              <a:t>Degree: Shows variations of intensity Fear is to terror as dislike is to hate.</a:t>
            </a:r>
          </a:p>
          <a:p>
            <a:r>
              <a:rPr lang="en-US" dirty="0"/>
              <a:t>Part to whole: shows the larger group Page is to book as caboose is to train.</a:t>
            </a:r>
          </a:p>
          <a:p>
            <a:r>
              <a:rPr lang="en-US" dirty="0"/>
              <a:t>Cause and effect: Shows the reason (cause) and Results (effect) Study is to graduation as </a:t>
            </a:r>
            <a:r>
              <a:rPr lang="en-US" dirty="0" smtClean="0"/>
              <a:t>caffeine </a:t>
            </a:r>
            <a:r>
              <a:rPr lang="en-US" dirty="0"/>
              <a:t>is to insomnia.</a:t>
            </a:r>
          </a:p>
          <a:p>
            <a:endParaRPr lang="en-US" dirty="0"/>
          </a:p>
        </p:txBody>
      </p:sp>
      <p:sp>
        <p:nvSpPr>
          <p:cNvPr id="3" name="Title 2"/>
          <p:cNvSpPr>
            <a:spLocks noGrp="1"/>
          </p:cNvSpPr>
          <p:nvPr>
            <p:ph type="title"/>
          </p:nvPr>
        </p:nvSpPr>
        <p:spPr/>
        <p:txBody>
          <a:bodyPr/>
          <a:lstStyle/>
          <a:p>
            <a:r>
              <a:rPr lang="en-US" dirty="0" smtClean="0">
                <a:solidFill>
                  <a:schemeClr val="tx1"/>
                </a:solidFill>
                <a:effectLst/>
              </a:rPr>
              <a:t>Reader Tips</a:t>
            </a:r>
            <a:endParaRPr lang="en-US" dirty="0">
              <a:solidFill>
                <a:schemeClr val="tx1"/>
              </a:solidFill>
              <a:effectLst/>
            </a:endParaRPr>
          </a:p>
        </p:txBody>
      </p:sp>
    </p:spTree>
    <p:extLst>
      <p:ext uri="{BB962C8B-B14F-4D97-AF65-F5344CB8AC3E}">
        <p14:creationId xmlns:p14="http://schemas.microsoft.com/office/powerpoint/2010/main" val="3069743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Transitional words connect ideas and signal the writers train of thought.</a:t>
            </a:r>
            <a:endParaRPr lang="en-US" dirty="0"/>
          </a:p>
        </p:txBody>
      </p:sp>
      <p:sp>
        <p:nvSpPr>
          <p:cNvPr id="2" name="Title 1"/>
          <p:cNvSpPr>
            <a:spLocks noGrp="1"/>
          </p:cNvSpPr>
          <p:nvPr>
            <p:ph type="title"/>
          </p:nvPr>
        </p:nvSpPr>
        <p:spPr/>
        <p:txBody>
          <a:bodyPr>
            <a:normAutofit fontScale="90000"/>
          </a:bodyPr>
          <a:lstStyle/>
          <a:p>
            <a:r>
              <a:rPr lang="en-US" dirty="0" smtClean="0">
                <a:solidFill>
                  <a:schemeClr val="tx1"/>
                </a:solidFill>
                <a:effectLst/>
              </a:rPr>
              <a:t>How Are Transitions Words Used</a:t>
            </a:r>
            <a:endParaRPr lang="en-US" dirty="0">
              <a:solidFill>
                <a:schemeClr val="tx1"/>
              </a:solidFill>
              <a:effectLst/>
            </a:endParaRPr>
          </a:p>
        </p:txBody>
      </p:sp>
      <p:pic>
        <p:nvPicPr>
          <p:cNvPr id="1026" name="Picture 2" descr="http://www.childrensclassics.com.au/images/sesame_street_frie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306472"/>
            <a:ext cx="3095625" cy="3743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ages.mylot.com/userImages/images/postphotos/232528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340591"/>
            <a:ext cx="428625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859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To </a:t>
            </a:r>
            <a:r>
              <a:rPr lang="en-US" dirty="0"/>
              <a:t>signal addition: in addition, furthermore, moreover</a:t>
            </a:r>
          </a:p>
          <a:p>
            <a:pPr lvl="0"/>
            <a:r>
              <a:rPr lang="en-US" dirty="0"/>
              <a:t>To signal an example: for example, for instance, to illustrate, such as</a:t>
            </a:r>
          </a:p>
          <a:p>
            <a:pPr lvl="0"/>
            <a:r>
              <a:rPr lang="en-US" dirty="0"/>
              <a:t>To signal time sequence: first, second, finally, last, afterward</a:t>
            </a:r>
          </a:p>
          <a:p>
            <a:pPr lvl="0"/>
            <a:r>
              <a:rPr lang="en-US" dirty="0"/>
              <a:t>To signal comparison: similarly, likewise, in the same manner</a:t>
            </a:r>
          </a:p>
          <a:p>
            <a:pPr lvl="0"/>
            <a:r>
              <a:rPr lang="en-US" dirty="0"/>
              <a:t>To signal contrast: however, but nevertheless, whereas, on the contrary , conversely, in contrast</a:t>
            </a:r>
          </a:p>
          <a:p>
            <a:pPr lvl="0"/>
            <a:r>
              <a:rPr lang="en-US" dirty="0"/>
              <a:t>To signal cause and effect : thus, </a:t>
            </a:r>
            <a:r>
              <a:rPr lang="en-US" dirty="0" smtClean="0"/>
              <a:t>consequently </a:t>
            </a:r>
            <a:r>
              <a:rPr lang="en-US" dirty="0"/>
              <a:t>therefore, as a results, furthermore, similarly, consequently, however, for example.</a:t>
            </a:r>
          </a:p>
          <a:p>
            <a:endParaRPr lang="en-US" dirty="0"/>
          </a:p>
        </p:txBody>
      </p:sp>
      <p:sp>
        <p:nvSpPr>
          <p:cNvPr id="2" name="Title 1"/>
          <p:cNvSpPr>
            <a:spLocks noGrp="1"/>
          </p:cNvSpPr>
          <p:nvPr>
            <p:ph type="title"/>
          </p:nvPr>
        </p:nvSpPr>
        <p:spPr/>
        <p:txBody>
          <a:bodyPr>
            <a:normAutofit fontScale="90000"/>
          </a:bodyPr>
          <a:lstStyle/>
          <a:p>
            <a:r>
              <a:rPr lang="en-US" dirty="0" smtClean="0">
                <a:solidFill>
                  <a:schemeClr val="tx1"/>
                </a:solidFill>
                <a:effectLst/>
              </a:rPr>
              <a:t>Readers Tips: Types of Transitional Words</a:t>
            </a:r>
            <a:endParaRPr lang="en-US" dirty="0">
              <a:solidFill>
                <a:schemeClr val="tx1"/>
              </a:solidFill>
              <a:effectLst/>
            </a:endParaRPr>
          </a:p>
        </p:txBody>
      </p:sp>
    </p:spTree>
    <p:extLst>
      <p:ext uri="{BB962C8B-B14F-4D97-AF65-F5344CB8AC3E}">
        <p14:creationId xmlns:p14="http://schemas.microsoft.com/office/powerpoint/2010/main" val="3330947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Associate words in phrases: Rather think of the word &amp; record it in a phrase that suggests it meaning.</a:t>
            </a:r>
          </a:p>
          <a:p>
            <a:r>
              <a:rPr lang="en-US" dirty="0" smtClean="0"/>
              <a:t>There are five remembering skills:</a:t>
            </a:r>
          </a:p>
          <a:p>
            <a:pPr lvl="1"/>
            <a:r>
              <a:rPr lang="en-US" dirty="0" smtClean="0"/>
              <a:t>Associate words with rhymes or sounds: link the sound of a new word with a rhyming word or phrase. The brain appreciates connections and patterns.</a:t>
            </a:r>
          </a:p>
          <a:p>
            <a:pPr lvl="1"/>
            <a:r>
              <a:rPr lang="en-US" dirty="0" smtClean="0"/>
              <a:t>Associate words with images: Expand the phrase chosen for learning the word into a vivid mental image. Create a situation or an episode for the word. Furthermore, enrich your memory link by drawing mental images. </a:t>
            </a:r>
          </a:p>
        </p:txBody>
      </p:sp>
      <p:sp>
        <p:nvSpPr>
          <p:cNvPr id="2" name="Title 1"/>
          <p:cNvSpPr>
            <a:spLocks noGrp="1"/>
          </p:cNvSpPr>
          <p:nvPr>
            <p:ph type="title"/>
          </p:nvPr>
        </p:nvSpPr>
        <p:spPr>
          <a:xfrm>
            <a:off x="457200" y="228600"/>
            <a:ext cx="8229600" cy="1143000"/>
          </a:xfrm>
        </p:spPr>
        <p:txBody>
          <a:bodyPr/>
          <a:lstStyle/>
          <a:p>
            <a:r>
              <a:rPr lang="en-US" dirty="0" smtClean="0">
                <a:solidFill>
                  <a:schemeClr val="tx1"/>
                </a:solidFill>
              </a:rPr>
              <a:t>Remembering New Words</a:t>
            </a:r>
            <a:endParaRPr lang="en-US" dirty="0">
              <a:solidFill>
                <a:schemeClr val="tx1"/>
              </a:solidFill>
            </a:endParaRPr>
          </a:p>
        </p:txBody>
      </p:sp>
    </p:spTree>
    <p:extLst>
      <p:ext uri="{BB962C8B-B14F-4D97-AF65-F5344CB8AC3E}">
        <p14:creationId xmlns:p14="http://schemas.microsoft.com/office/powerpoint/2010/main" val="3567205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Associate words in families: words like people, have families that share the same names. In the cases of words the names are called prefixes, roots and suffixes.</a:t>
            </a:r>
          </a:p>
          <a:p>
            <a:pPr lvl="1"/>
            <a:r>
              <a:rPr lang="en-US" dirty="0" smtClean="0"/>
              <a:t>Seeking Reinforcement: Look and listen for your new words you will probably discover that they are used more frequently that you thought.</a:t>
            </a:r>
          </a:p>
          <a:p>
            <a:pPr lvl="1"/>
            <a:r>
              <a:rPr lang="en-US" dirty="0" smtClean="0"/>
              <a:t>Create concepts cards: Many students use index cards to record information on new words</a:t>
            </a:r>
          </a:p>
        </p:txBody>
      </p:sp>
      <p:sp>
        <p:nvSpPr>
          <p:cNvPr id="3" name="Title 2"/>
          <p:cNvSpPr>
            <a:spLocks noGrp="1"/>
          </p:cNvSpPr>
          <p:nvPr>
            <p:ph type="title"/>
          </p:nvPr>
        </p:nvSpPr>
        <p:spPr/>
        <p:txBody>
          <a:bodyPr>
            <a:normAutofit/>
          </a:bodyPr>
          <a:lstStyle/>
          <a:p>
            <a:r>
              <a:rPr lang="en-US" dirty="0" smtClean="0">
                <a:solidFill>
                  <a:schemeClr val="tx1"/>
                </a:solidFill>
                <a:effectLst/>
              </a:rPr>
              <a:t>Remembering New Words Cont.</a:t>
            </a:r>
            <a:endParaRPr lang="en-US" dirty="0">
              <a:solidFill>
                <a:schemeClr val="tx1"/>
              </a:solidFill>
              <a:effectLst/>
            </a:endParaRPr>
          </a:p>
        </p:txBody>
      </p:sp>
    </p:spTree>
    <p:extLst>
      <p:ext uri="{BB962C8B-B14F-4D97-AF65-F5344CB8AC3E}">
        <p14:creationId xmlns:p14="http://schemas.microsoft.com/office/powerpoint/2010/main" val="1023312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Using context clues is the most common method of unlocking the meanings of unknown words.</a:t>
            </a:r>
            <a:endParaRPr lang="en-US" dirty="0"/>
          </a:p>
        </p:txBody>
      </p:sp>
      <p:sp>
        <p:nvSpPr>
          <p:cNvPr id="2" name="Title 1"/>
          <p:cNvSpPr>
            <a:spLocks noGrp="1"/>
          </p:cNvSpPr>
          <p:nvPr>
            <p:ph type="title"/>
          </p:nvPr>
        </p:nvSpPr>
        <p:spPr/>
        <p:txBody>
          <a:bodyPr/>
          <a:lstStyle/>
          <a:p>
            <a:r>
              <a:rPr lang="en-US" dirty="0" smtClean="0">
                <a:solidFill>
                  <a:schemeClr val="tx1"/>
                </a:solidFill>
              </a:rPr>
              <a:t>Using Context Clues</a:t>
            </a:r>
            <a:endParaRPr lang="en-US" dirty="0">
              <a:solidFill>
                <a:schemeClr val="tx1"/>
              </a:solidFill>
            </a:endParaRPr>
          </a:p>
        </p:txBody>
      </p:sp>
      <p:pic>
        <p:nvPicPr>
          <p:cNvPr id="4098" name="Picture 2" descr="http://mamontoff.files.wordpress.com/2011/11/context_clu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438400"/>
            <a:ext cx="6438900" cy="3848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068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763000" cy="4525963"/>
          </a:xfrm>
        </p:spPr>
        <p:txBody>
          <a:bodyPr/>
          <a:lstStyle/>
          <a:p>
            <a:r>
              <a:rPr lang="en-US" dirty="0"/>
              <a:t>Words are like families, clusters or some sort may be called </a:t>
            </a:r>
            <a:r>
              <a:rPr lang="en-US" i="1" dirty="0"/>
              <a:t>word families </a:t>
            </a:r>
            <a:r>
              <a:rPr lang="en-US" dirty="0"/>
              <a:t>are composed with the same base or ROOT.</a:t>
            </a:r>
          </a:p>
          <a:p>
            <a:r>
              <a:rPr lang="en-US" dirty="0"/>
              <a:t>Prefixes and suffixes are added to root words to change the meaning.</a:t>
            </a:r>
          </a:p>
          <a:p>
            <a:r>
              <a:rPr lang="en-US" dirty="0"/>
              <a:t>Prefix: is added to the beginning of the word </a:t>
            </a:r>
          </a:p>
          <a:p>
            <a:r>
              <a:rPr lang="en-US" dirty="0"/>
              <a:t>Suffix: is added at the end of the word</a:t>
            </a:r>
          </a:p>
          <a:p>
            <a:r>
              <a:rPr lang="en-US" b="1" dirty="0" smtClean="0"/>
              <a:t>Example:</a:t>
            </a:r>
          </a:p>
          <a:p>
            <a:r>
              <a:rPr lang="en-US" b="1" dirty="0" smtClean="0"/>
              <a:t>Pneumonoultramicroscopicsilicovolcanokoniosis</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solidFill>
                  <a:schemeClr val="tx1"/>
                </a:solidFill>
              </a:rPr>
              <a:t>Learn Prefixes, Roots, and Suffixes</a:t>
            </a:r>
            <a:endParaRPr lang="en-US" dirty="0">
              <a:solidFill>
                <a:schemeClr val="tx1"/>
              </a:solidFill>
            </a:endParaRPr>
          </a:p>
        </p:txBody>
      </p:sp>
    </p:spTree>
    <p:extLst>
      <p:ext uri="{BB962C8B-B14F-4D97-AF65-F5344CB8AC3E}">
        <p14:creationId xmlns:p14="http://schemas.microsoft.com/office/powerpoint/2010/main" val="264174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err="1" smtClean="0"/>
              <a:t>Pneumono</a:t>
            </a:r>
            <a:r>
              <a:rPr lang="en-US" dirty="0"/>
              <a:t>: Pertaining to the lungs, as in pneumonia</a:t>
            </a:r>
          </a:p>
          <a:p>
            <a:r>
              <a:rPr lang="en-US" dirty="0"/>
              <a:t>Ultra: Beyond, as in ultraviolet rays</a:t>
            </a:r>
          </a:p>
          <a:p>
            <a:r>
              <a:rPr lang="en-US" dirty="0"/>
              <a:t>Micro: Small as in microscope </a:t>
            </a:r>
          </a:p>
          <a:p>
            <a:r>
              <a:rPr lang="en-US" dirty="0" err="1"/>
              <a:t>Scopic</a:t>
            </a:r>
            <a:r>
              <a:rPr lang="en-US" dirty="0"/>
              <a:t>: From the root of Greek verb </a:t>
            </a:r>
            <a:r>
              <a:rPr lang="en-US" i="1" dirty="0" err="1"/>
              <a:t>skpein</a:t>
            </a:r>
            <a:r>
              <a:rPr lang="en-US" dirty="0"/>
              <a:t>, to view or look at</a:t>
            </a:r>
          </a:p>
          <a:p>
            <a:r>
              <a:rPr lang="en-US" dirty="0" err="1"/>
              <a:t>Silico</a:t>
            </a:r>
            <a:r>
              <a:rPr lang="en-US" dirty="0"/>
              <a:t>: from the element </a:t>
            </a:r>
            <a:r>
              <a:rPr lang="en-US" i="1" dirty="0"/>
              <a:t>silicon</a:t>
            </a:r>
            <a:r>
              <a:rPr lang="en-US" dirty="0"/>
              <a:t>, found in quartz, flint, and sand</a:t>
            </a:r>
          </a:p>
          <a:p>
            <a:r>
              <a:rPr lang="en-US" dirty="0"/>
              <a:t>Volcano: the meaning of this is obvious</a:t>
            </a:r>
          </a:p>
          <a:p>
            <a:r>
              <a:rPr lang="en-US" dirty="0" err="1"/>
              <a:t>Koni</a:t>
            </a:r>
            <a:r>
              <a:rPr lang="en-US" dirty="0"/>
              <a:t>: the principal root, from a Greek word for dust</a:t>
            </a:r>
          </a:p>
          <a:p>
            <a:r>
              <a:rPr lang="en-US" dirty="0" err="1"/>
              <a:t>Osis</a:t>
            </a:r>
            <a:r>
              <a:rPr lang="en-US" dirty="0"/>
              <a:t>: a suffix indicating illness</a:t>
            </a:r>
          </a:p>
          <a:p>
            <a:r>
              <a:rPr lang="en-US" dirty="0"/>
              <a:t> </a:t>
            </a:r>
          </a:p>
          <a:p>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3037296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690872"/>
          </a:xfrm>
        </p:spPr>
        <p:txBody>
          <a:bodyPr>
            <a:normAutofit fontScale="92500" lnSpcReduction="10000"/>
          </a:bodyPr>
          <a:lstStyle/>
          <a:p>
            <a:r>
              <a:rPr lang="en-US" b="1" dirty="0"/>
              <a:t>GUIDED WORDS</a:t>
            </a:r>
            <a:r>
              <a:rPr lang="en-US" dirty="0"/>
              <a:t>: The two words at the top of each dictionary page are the first and last entries on the page. They help guide your search for particular entry by indicating what is covered on the page. </a:t>
            </a:r>
          </a:p>
          <a:p>
            <a:endParaRPr lang="en-US" dirty="0" smtClean="0"/>
          </a:p>
          <a:p>
            <a:r>
              <a:rPr lang="en-US" b="1" dirty="0" smtClean="0"/>
              <a:t>PRONUNCIATION</a:t>
            </a:r>
            <a:r>
              <a:rPr lang="en-US" dirty="0"/>
              <a:t>: The boldface main entry divides the word into sounds, using a dot between each syllable. After the entry, letters and symbols show the pronunciation. A diacritical mark (‘) at the end of a syllable indicates stress on that syllable. A heavy mark means major stress; a lighter one indicates minor stress.  </a:t>
            </a:r>
          </a:p>
          <a:p>
            <a:endParaRPr lang="en-US" dirty="0"/>
          </a:p>
        </p:txBody>
      </p:sp>
      <p:sp>
        <p:nvSpPr>
          <p:cNvPr id="2" name="Title 1"/>
          <p:cNvSpPr>
            <a:spLocks noGrp="1"/>
          </p:cNvSpPr>
          <p:nvPr>
            <p:ph type="title"/>
          </p:nvPr>
        </p:nvSpPr>
        <p:spPr/>
        <p:txBody>
          <a:bodyPr/>
          <a:lstStyle/>
          <a:p>
            <a:r>
              <a:rPr lang="en-US" dirty="0" smtClean="0">
                <a:solidFill>
                  <a:schemeClr val="tx1"/>
                </a:solidFill>
                <a:effectLst/>
              </a:rPr>
              <a:t>What to Find in a Dictionary</a:t>
            </a:r>
            <a:endParaRPr lang="en-US" dirty="0">
              <a:solidFill>
                <a:schemeClr val="tx1"/>
              </a:solidFill>
              <a:effectLst/>
            </a:endParaRPr>
          </a:p>
        </p:txBody>
      </p:sp>
    </p:spTree>
    <p:extLst>
      <p:ext uri="{BB962C8B-B14F-4D97-AF65-F5344CB8AC3E}">
        <p14:creationId xmlns:p14="http://schemas.microsoft.com/office/powerpoint/2010/main" val="352218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fontScale="92500" lnSpcReduction="20000"/>
          </a:bodyPr>
          <a:lstStyle/>
          <a:p>
            <a:r>
              <a:rPr lang="en-US" b="1" dirty="0"/>
              <a:t>PART OF SPEECH</a:t>
            </a:r>
            <a:r>
              <a:rPr lang="en-US" dirty="0"/>
              <a:t>: The part of speech is indicates in an abbreviation for each for each meaning of a word. A single word, for example, may be a noun with one definition and a verb with another. The noun </a:t>
            </a:r>
            <a:r>
              <a:rPr lang="en-US" i="1" dirty="0"/>
              <a:t>flamingo</a:t>
            </a:r>
            <a:r>
              <a:rPr lang="en-US" dirty="0"/>
              <a:t> can be used as only one part of speech, but </a:t>
            </a:r>
            <a:r>
              <a:rPr lang="en-US" i="1" dirty="0"/>
              <a:t>sideline</a:t>
            </a:r>
            <a:r>
              <a:rPr lang="en-US" dirty="0"/>
              <a:t> can be both a noun and a verb</a:t>
            </a:r>
          </a:p>
          <a:p>
            <a:endParaRPr lang="en-US" b="1" dirty="0" smtClean="0"/>
          </a:p>
          <a:p>
            <a:r>
              <a:rPr lang="en-US" b="1" dirty="0" smtClean="0"/>
              <a:t>SPELLING</a:t>
            </a:r>
            <a:r>
              <a:rPr lang="en-US" dirty="0"/>
              <a:t>: spellings are given for the plural of the word and for special forms. This is a particularly useful in determining whether letters are added or dropped to form the new words. The plural of </a:t>
            </a:r>
            <a:r>
              <a:rPr lang="en-US" i="1" dirty="0"/>
              <a:t>flamingo     </a:t>
            </a:r>
            <a:r>
              <a:rPr lang="en-US" dirty="0"/>
              <a:t> can be spelled correctly in two different ways. Both </a:t>
            </a:r>
            <a:r>
              <a:rPr lang="en-US" i="1" dirty="0"/>
              <a:t>flamingos and flamingoes   </a:t>
            </a:r>
            <a:r>
              <a:rPr lang="en-US" dirty="0"/>
              <a:t>are acceptable. </a:t>
            </a:r>
            <a:r>
              <a:rPr lang="en-US" i="1" dirty="0"/>
              <a:t>  </a:t>
            </a:r>
            <a:endParaRPr lang="en-US" dirty="0"/>
          </a:p>
          <a:p>
            <a:endParaRPr lang="en-US" dirty="0"/>
          </a:p>
        </p:txBody>
      </p:sp>
      <p:sp>
        <p:nvSpPr>
          <p:cNvPr id="3" name="Title 2"/>
          <p:cNvSpPr>
            <a:spLocks noGrp="1"/>
          </p:cNvSpPr>
          <p:nvPr>
            <p:ph type="title"/>
          </p:nvPr>
        </p:nvSpPr>
        <p:spPr/>
        <p:txBody>
          <a:bodyPr/>
          <a:lstStyle/>
          <a:p>
            <a:r>
              <a:rPr lang="en-US" dirty="0">
                <a:solidFill>
                  <a:schemeClr val="tx1"/>
                </a:solidFill>
                <a:effectLst/>
              </a:rPr>
              <a:t>What to Find in a Dictionary</a:t>
            </a:r>
            <a:endParaRPr lang="en-US" dirty="0"/>
          </a:p>
        </p:txBody>
      </p:sp>
    </p:spTree>
    <p:extLst>
      <p:ext uri="{BB962C8B-B14F-4D97-AF65-F5344CB8AC3E}">
        <p14:creationId xmlns:p14="http://schemas.microsoft.com/office/powerpoint/2010/main" val="2991531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ORIGIN; for many entries, the foreign word and language from which the word was derived will appear after the pronunciation. For example, L stands for Latin origin and G for Greek. A key for the many dictionary abbreviations usually appears at the beginning of the book.</a:t>
            </a:r>
            <a:r>
              <a:rPr lang="en-US" i="1" dirty="0"/>
              <a:t>       </a:t>
            </a:r>
            <a:endParaRPr lang="en-US" dirty="0"/>
          </a:p>
          <a:p>
            <a:endParaRPr lang="en-US" dirty="0"/>
          </a:p>
        </p:txBody>
      </p:sp>
      <p:sp>
        <p:nvSpPr>
          <p:cNvPr id="3" name="Title 2"/>
          <p:cNvSpPr>
            <a:spLocks noGrp="1"/>
          </p:cNvSpPr>
          <p:nvPr>
            <p:ph type="title"/>
          </p:nvPr>
        </p:nvSpPr>
        <p:spPr/>
        <p:txBody>
          <a:bodyPr/>
          <a:lstStyle/>
          <a:p>
            <a:r>
              <a:rPr lang="en-US" dirty="0">
                <a:solidFill>
                  <a:schemeClr val="tx1"/>
                </a:solidFill>
                <a:effectLst/>
              </a:rPr>
              <a:t>What to Find in a Dictionary</a:t>
            </a:r>
            <a:endParaRPr lang="en-US" dirty="0"/>
          </a:p>
        </p:txBody>
      </p:sp>
    </p:spTree>
    <p:extLst>
      <p:ext uri="{BB962C8B-B14F-4D97-AF65-F5344CB8AC3E}">
        <p14:creationId xmlns:p14="http://schemas.microsoft.com/office/powerpoint/2010/main" val="40499595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1145</Words>
  <Application>Microsoft Office PowerPoint</Application>
  <PresentationFormat>On-screen Show (4:3)</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Chapter 2 Vocabulary</vt:lpstr>
      <vt:lpstr>Remembering New Words</vt:lpstr>
      <vt:lpstr>Remembering New Words Cont.</vt:lpstr>
      <vt:lpstr>Using Context Clues</vt:lpstr>
      <vt:lpstr>Learn Prefixes, Roots, and Suffixes</vt:lpstr>
      <vt:lpstr>Example</vt:lpstr>
      <vt:lpstr>What to Find in a Dictionary</vt:lpstr>
      <vt:lpstr>What to Find in a Dictionary</vt:lpstr>
      <vt:lpstr>What to Find in a Dictionary</vt:lpstr>
      <vt:lpstr>Example</vt:lpstr>
      <vt:lpstr>What’s A Glossary</vt:lpstr>
      <vt:lpstr>What is a Thesaurus</vt:lpstr>
      <vt:lpstr>What are Acronyms</vt:lpstr>
      <vt:lpstr>What are Analogies</vt:lpstr>
      <vt:lpstr>Reader Tips</vt:lpstr>
      <vt:lpstr>Reader Tips</vt:lpstr>
      <vt:lpstr>How Are Transitions Words Used</vt:lpstr>
      <vt:lpstr>Readers Tips: Types of Transitional Words</vt:lpstr>
    </vt:vector>
  </TitlesOfParts>
  <Company>CGC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dc:title>
  <dc:creator>Frink,Tanner</dc:creator>
  <cp:lastModifiedBy>Frink,Tanner</cp:lastModifiedBy>
  <cp:revision>8</cp:revision>
  <dcterms:created xsi:type="dcterms:W3CDTF">2012-06-26T18:38:48Z</dcterms:created>
  <dcterms:modified xsi:type="dcterms:W3CDTF">2012-06-26T20:19:07Z</dcterms:modified>
</cp:coreProperties>
</file>